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282" r:id="rId11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4" d="100"/>
          <a:sy n="84" d="100"/>
        </p:scale>
        <p:origin x="10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EF64F-3B8F-41F5-9DF5-BB94225CAF9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F8435-2D02-4102-8B4F-CAE6DB0B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85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C83D6E0-B099-4E50-87B1-CC501A81E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46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detectives – one on assignment</a:t>
            </a:r>
            <a:r>
              <a:rPr lang="en-US" baseline="0" dirty="0"/>
              <a:t> and one on leave</a:t>
            </a:r>
          </a:p>
          <a:p>
            <a:r>
              <a:rPr lang="en-US" baseline="0" dirty="0"/>
              <a:t>2 investigators</a:t>
            </a:r>
          </a:p>
          <a:p>
            <a:r>
              <a:rPr lang="en-US" baseline="0" dirty="0"/>
              <a:t>1 analysts assigned to us from the National Guard</a:t>
            </a:r>
          </a:p>
          <a:p>
            <a:r>
              <a:rPr lang="en-US" baseline="0" dirty="0"/>
              <a:t>1 Criminal Case Analyst – to manage us all!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3D6E0-B099-4E50-87B1-CC501A81EDD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29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FCU</a:t>
            </a:r>
            <a:r>
              <a:rPr lang="en-US" baseline="0" dirty="0"/>
              <a:t> came to be in 1993 due to the RI Banking Crisis.  There was a need for a specialty unit to focus on financial crimes and to be trained to investigate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3D6E0-B099-4E50-87B1-CC501A81EDD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85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114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DA037A-262B-4266-8779-2F3A6D8AE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8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73D01-F639-447F-A71B-19B3366D7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6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85736-0B6E-4EDF-8CC7-14258A0CA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9EA70-55E4-435C-90D5-E6B43A439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1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7567C-7C50-454F-B73A-11F4B9CAF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4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B6A5-B9FF-4251-86BA-B0A2B63B7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3EE0E-4322-4039-8174-70DE6EC0B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8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A20B-46AE-4EA0-8721-545597BAC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4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0DA5D-A812-41CC-AEF8-6CD7EC7F1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74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D0AE-D388-4F8F-ABD0-F4CADC1E8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6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517BA-108A-4F12-A1EB-61FFECBF1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3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012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012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DF62FD1-0746-4DB2-9E44-749ED4494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rensic_evidence" TargetMode="External"/><Relationship Id="rId2" Type="http://schemas.openxmlformats.org/officeDocument/2006/relationships/hyperlink" Target="https://en.wikipedia.org/wiki/Forensic_scienc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657600"/>
            <a:ext cx="6400800" cy="24384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RI State Police</a:t>
            </a:r>
          </a:p>
          <a:p>
            <a:pPr eaLnBrk="1" hangingPunct="1"/>
            <a:r>
              <a:rPr lang="en-US" altLang="en-US" dirty="0"/>
              <a:t>Financial Crimes Unit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1EBE82-B209-43E1-962B-D816EE63E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381000"/>
            <a:ext cx="3048000" cy="300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b="1"/>
              <a:t>Questions?</a:t>
            </a:r>
          </a:p>
        </p:txBody>
      </p:sp>
      <p:graphicFrame>
        <p:nvGraphicFramePr>
          <p:cNvPr id="645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667000" y="1981200"/>
          <a:ext cx="41925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8" name="Clip" r:id="rId3" imgW="861365" imgH="844906" progId="MS_ClipArt_Gallery.5">
                  <p:embed/>
                </p:oleObj>
              </mc:Choice>
              <mc:Fallback>
                <p:oleObj name="Clip" r:id="rId3" imgW="861365" imgH="844906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81200"/>
                        <a:ext cx="41925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dirty="0"/>
              <a:t>Rhode Island State Police</a:t>
            </a:r>
            <a:br>
              <a:rPr lang="en-US" altLang="en-US" dirty="0"/>
            </a:br>
            <a:r>
              <a:rPr lang="en-US" altLang="en-US" dirty="0"/>
              <a:t>Financial Crimes Unit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Sgt. Matthew Salisbury</a:t>
            </a:r>
          </a:p>
          <a:p>
            <a:pPr eaLnBrk="1" hangingPunct="1"/>
            <a:r>
              <a:rPr lang="en-US" altLang="en-US" sz="2400" dirty="0">
                <a:solidFill>
                  <a:srgbClr val="FFFF00"/>
                </a:solidFill>
              </a:rPr>
              <a:t>Cpl. Anthony Commendatore</a:t>
            </a:r>
          </a:p>
          <a:p>
            <a:pPr eaLnBrk="1" hangingPunct="1"/>
            <a:r>
              <a:rPr lang="en-US" altLang="en-US" sz="2400" dirty="0"/>
              <a:t>Det. James Brown, Esq., CFE</a:t>
            </a:r>
          </a:p>
          <a:p>
            <a:pPr eaLnBrk="1" hangingPunct="1"/>
            <a:r>
              <a:rPr lang="en-US" altLang="en-US" sz="2400" dirty="0"/>
              <a:t>Det. Courtney Elliott, CFE</a:t>
            </a:r>
          </a:p>
          <a:p>
            <a:pPr eaLnBrk="1" hangingPunct="1"/>
            <a:r>
              <a:rPr lang="en-US" altLang="en-US" sz="2400" dirty="0"/>
              <a:t>Det. Conor O’Donnell</a:t>
            </a:r>
          </a:p>
          <a:p>
            <a:pPr eaLnBrk="1" hangingPunct="1"/>
            <a:r>
              <a:rPr lang="en-US" altLang="en-US" sz="2400" dirty="0"/>
              <a:t>Inv. Gerard </a:t>
            </a:r>
            <a:r>
              <a:rPr lang="en-US" altLang="en-US" sz="2400" dirty="0" err="1"/>
              <a:t>Ratigan</a:t>
            </a:r>
            <a:r>
              <a:rPr lang="en-US" altLang="en-US" sz="2400" dirty="0"/>
              <a:t>, Esq., CFE</a:t>
            </a:r>
          </a:p>
          <a:p>
            <a:pPr eaLnBrk="1" hangingPunct="1"/>
            <a:r>
              <a:rPr lang="en-US" altLang="en-US" sz="2400" dirty="0">
                <a:solidFill>
                  <a:srgbClr val="FFFF00"/>
                </a:solidFill>
              </a:rPr>
              <a:t>Inv. Lori A. Tellier, CPA, CFE</a:t>
            </a:r>
          </a:p>
          <a:p>
            <a:pPr eaLnBrk="1" hangingPunct="1"/>
            <a:r>
              <a:rPr lang="en-US" altLang="en-US" sz="2400" dirty="0"/>
              <a:t>CCC Karen Soderi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Financial Crimes Unit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Financially motivated crimes such as embezzlement, obtaining money or property under false pretenses, identity theft, fraudulent use of a credit card, </a:t>
            </a:r>
            <a:r>
              <a:rPr lang="en-US" altLang="en-US" sz="3600" dirty="0">
                <a:solidFill>
                  <a:srgbClr val="FFFF00"/>
                </a:solidFill>
              </a:rPr>
              <a:t>Elder </a:t>
            </a:r>
            <a:r>
              <a:rPr lang="en-US" altLang="en-US" sz="3600" dirty="0" err="1">
                <a:solidFill>
                  <a:srgbClr val="FFFF00"/>
                </a:solidFill>
              </a:rPr>
              <a:t>Exploitaion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etc</a:t>
            </a:r>
            <a:r>
              <a:rPr lang="en-US" altLang="en-US" sz="3600" dirty="0"/>
              <a:t>….</a:t>
            </a:r>
          </a:p>
          <a:p>
            <a:pPr eaLnBrk="1" hangingPunct="1"/>
            <a:r>
              <a:rPr lang="en-US" altLang="en-US" sz="3600" dirty="0"/>
              <a:t>Politically motivated crimes such as bribery, extortion, bid rigging,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B04DD-A89D-404B-B0BF-BEFCBDAC9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6882"/>
            <a:ext cx="7772400" cy="1595718"/>
          </a:xfrm>
        </p:spPr>
        <p:txBody>
          <a:bodyPr/>
          <a:lstStyle/>
          <a:p>
            <a:r>
              <a:rPr lang="en-US" dirty="0"/>
              <a:t>CASE STUDY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795C813-7A99-4A13-81C1-8B1886DD9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9482" y="1981200"/>
            <a:ext cx="5325035" cy="4114800"/>
          </a:xfrm>
        </p:spPr>
      </p:pic>
    </p:spTree>
    <p:extLst>
      <p:ext uri="{BB962C8B-B14F-4D97-AF65-F5344CB8AC3E}">
        <p14:creationId xmlns:p14="http://schemas.microsoft.com/office/powerpoint/2010/main" val="17473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DE223-7B0C-4905-B565-614EA82E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2811D1F-874F-463F-B56B-133DDC6B6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8299" y="1485900"/>
            <a:ext cx="5867401" cy="4114800"/>
          </a:xfrm>
        </p:spPr>
      </p:pic>
    </p:spTree>
    <p:extLst>
      <p:ext uri="{BB962C8B-B14F-4D97-AF65-F5344CB8AC3E}">
        <p14:creationId xmlns:p14="http://schemas.microsoft.com/office/powerpoint/2010/main" val="16110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0F214-7CF4-4E88-A157-22A11A7C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5EA9DA-C327-47F9-B8A2-20809527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3067"/>
            <a:ext cx="7772400" cy="5638800"/>
          </a:xfrm>
        </p:spPr>
        <p:txBody>
          <a:bodyPr/>
          <a:lstStyle/>
          <a:p>
            <a:r>
              <a:rPr lang="en-US" b="1" dirty="0" err="1"/>
              <a:t>Locard's</a:t>
            </a:r>
            <a:r>
              <a:rPr lang="en-US" b="1" dirty="0"/>
              <a:t> exchange principle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</a:t>
            </a:r>
            <a:r>
              <a:rPr lang="en-US" dirty="0">
                <a:hlinkClick r:id="rId2" tooltip="Forensic science"/>
              </a:rPr>
              <a:t>forensic science</a:t>
            </a:r>
            <a:r>
              <a:rPr lang="en-US" dirty="0"/>
              <a:t>, </a:t>
            </a:r>
            <a:r>
              <a:rPr lang="en-US" b="1" dirty="0" err="1"/>
              <a:t>Locard's</a:t>
            </a:r>
            <a:r>
              <a:rPr lang="en-US" b="1" dirty="0"/>
              <a:t> exchange principle</a:t>
            </a:r>
            <a:r>
              <a:rPr lang="en-US" dirty="0"/>
              <a:t> holds that the perpetrator of a crime will bring something into the crime scene and leave with something from it, and that both can be used as </a:t>
            </a:r>
            <a:r>
              <a:rPr lang="en-US" dirty="0">
                <a:hlinkClick r:id="rId3" tooltip="Forensic evidence"/>
              </a:rPr>
              <a:t>forensic evidence</a:t>
            </a:r>
            <a:r>
              <a:rPr lang="en-US" dirty="0"/>
              <a:t>………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D6A594-1E72-4865-9E27-5B4F0D82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7165319-C7A9-458F-9546-24A47E0A7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7239000" cy="5257800"/>
          </a:xfrm>
        </p:spPr>
      </p:pic>
    </p:spTree>
    <p:extLst>
      <p:ext uri="{BB962C8B-B14F-4D97-AF65-F5344CB8AC3E}">
        <p14:creationId xmlns:p14="http://schemas.microsoft.com/office/powerpoint/2010/main" val="41070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D84FD-8F87-4E96-A66C-3EF1C3D6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6B4364D8-DD72-4BB5-93D8-7F3F29AD3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924800" cy="5486400"/>
          </a:xfrm>
        </p:spPr>
      </p:pic>
    </p:spTree>
    <p:extLst>
      <p:ext uri="{BB962C8B-B14F-4D97-AF65-F5344CB8AC3E}">
        <p14:creationId xmlns:p14="http://schemas.microsoft.com/office/powerpoint/2010/main" val="353310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A4C69-0E6B-4843-8A3D-06605591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591EDA8-66FB-4435-8827-E96E1D431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3842" y="952500"/>
            <a:ext cx="6396316" cy="4953000"/>
          </a:xfrm>
        </p:spPr>
      </p:pic>
    </p:spTree>
    <p:extLst>
      <p:ext uri="{BB962C8B-B14F-4D97-AF65-F5344CB8AC3E}">
        <p14:creationId xmlns:p14="http://schemas.microsoft.com/office/powerpoint/2010/main" val="18324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BEB7FFD1C76E43BF0AF39A88FB96FD" ma:contentTypeVersion="" ma:contentTypeDescription="Create a new document." ma:contentTypeScope="" ma:versionID="2097e7adb7d4e1b18c47107fe6963d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da31fb677adb50c974eccea73b1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025684-DC48-4619-9019-01A9752A6D83}"/>
</file>

<file path=customXml/itemProps2.xml><?xml version="1.0" encoding="utf-8"?>
<ds:datastoreItem xmlns:ds="http://schemas.openxmlformats.org/officeDocument/2006/customXml" ds:itemID="{97A29946-7CA0-404C-8254-4B88A75956E9}"/>
</file>

<file path=customXml/itemProps3.xml><?xml version="1.0" encoding="utf-8"?>
<ds:datastoreItem xmlns:ds="http://schemas.openxmlformats.org/officeDocument/2006/customXml" ds:itemID="{4F50B3F1-8EC4-4E5F-A6BF-38E3E34401C4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1905</TotalTime>
  <Words>214</Words>
  <Application>Microsoft Office PowerPoint</Application>
  <PresentationFormat>On-screen Show (4:3)</PresentationFormat>
  <Paragraphs>27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Pulse</vt:lpstr>
      <vt:lpstr>Clip</vt:lpstr>
      <vt:lpstr>PowerPoint Presentation</vt:lpstr>
      <vt:lpstr>Rhode Island State Police Financial Crimes Unit</vt:lpstr>
      <vt:lpstr>Financial Crimes Unit</vt:lpstr>
      <vt:lpstr>CASE STUDY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risp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</dc:creator>
  <cp:lastModifiedBy>Molly McCloskey</cp:lastModifiedBy>
  <cp:revision>197</cp:revision>
  <cp:lastPrinted>2019-02-06T15:12:04Z</cp:lastPrinted>
  <dcterms:created xsi:type="dcterms:W3CDTF">2005-09-28T18:56:24Z</dcterms:created>
  <dcterms:modified xsi:type="dcterms:W3CDTF">2019-02-06T15:12:33Z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0x01010014BEB7FFD1C76E43BF0AF39A88FB96FD</vt:lpwstr>
  </property>
</Properties>
</file>